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0" r:id="rId2"/>
    <p:sldId id="259" r:id="rId3"/>
    <p:sldId id="282" r:id="rId4"/>
    <p:sldId id="261" r:id="rId5"/>
    <p:sldId id="263" r:id="rId6"/>
    <p:sldId id="264" r:id="rId7"/>
    <p:sldId id="268" r:id="rId8"/>
    <p:sldId id="267" r:id="rId9"/>
    <p:sldId id="266" r:id="rId10"/>
    <p:sldId id="265" r:id="rId11"/>
    <p:sldId id="262" r:id="rId12"/>
    <p:sldId id="278" r:id="rId13"/>
    <p:sldId id="277" r:id="rId14"/>
    <p:sldId id="276" r:id="rId15"/>
    <p:sldId id="275" r:id="rId16"/>
    <p:sldId id="274" r:id="rId17"/>
    <p:sldId id="273" r:id="rId18"/>
    <p:sldId id="272" r:id="rId19"/>
    <p:sldId id="271" r:id="rId20"/>
    <p:sldId id="270" r:id="rId21"/>
    <p:sldId id="279" r:id="rId22"/>
    <p:sldId id="281" r:id="rId23"/>
    <p:sldId id="257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1F2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18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dirty="0"/>
              <a:t>TRL vs IRL</a:t>
            </a:r>
          </a:p>
          <a:p>
            <a:r>
              <a:rPr dirty="0"/>
              <a:t>Centrifugal Cream Separation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dirty="0">
                <a:solidFill>
                  <a:srgbClr val="7030A0"/>
                </a:solidFill>
              </a:rPr>
              <a:t>From Scientific Discovery to Investment Decision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A68272-6493-B49A-1505-AFD04FF42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89" y="645459"/>
            <a:ext cx="8686800" cy="584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68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72AE49-AE84-4D52-15E6-C0E43DDA6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87" y="500062"/>
            <a:ext cx="621982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78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1C87C7-70BB-A2EB-D22E-4DF58D2EB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841847-EDD4-4B48-AE56-1FE39F36F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506982"/>
            <a:ext cx="8178799" cy="384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06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0BBA8E-4D62-7A8D-6AD6-87636996A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2D520F-E015-E443-FDE2-41DEDF509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098042"/>
            <a:ext cx="8178799" cy="4661914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19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5A9FAB-4F7D-A8AD-8BFD-3984BCD27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DC50FD-5771-AD12-3BB8-26D99262D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893572"/>
            <a:ext cx="8178799" cy="507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60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49BE2E-C9B3-4C71-3DB2-9F735F0FF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1BA558-EBC4-CF9F-05BE-73C8CFF1F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770890"/>
            <a:ext cx="8178799" cy="531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68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788D1C-1C47-89A5-C7DC-600D7F50A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373BEE-69E3-E786-EF87-D4F786BB5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666" y="643466"/>
            <a:ext cx="59266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33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45E6F9-C3B6-C926-7033-4CDFD9321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2FDB18-EBE2-02ED-FA22-CDA2C112F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954913"/>
            <a:ext cx="8178799" cy="494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39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5127D3-13CE-414E-E59A-C6CE77ADD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15A606-BB70-13AA-65BB-E3D816D33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832231"/>
            <a:ext cx="8178799" cy="519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28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9D3845-4582-B99A-C7CA-463585625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23C500-9D20-5906-7DC0-87266A601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995807"/>
            <a:ext cx="8178799" cy="48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15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59561A-A27F-3823-6A43-820435EEA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352425"/>
            <a:ext cx="8039100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92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8DD712-AFEB-49DA-B77A-3086B7D80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CA5946-9D0C-87C5-ECC7-29DED0B64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54" y="430306"/>
            <a:ext cx="7274858" cy="611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17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5CFCC8D-D759-E60F-AA10-4D6BAE6C2CBF}"/>
              </a:ext>
            </a:extLst>
          </p:cNvPr>
          <p:cNvSpPr txBox="1"/>
          <p:nvPr/>
        </p:nvSpPr>
        <p:spPr>
          <a:xfrm>
            <a:off x="0" y="149497"/>
            <a:ext cx="9144000" cy="6708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IN" sz="20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Investment Readiness Level (IRL): Idea-to-Start-up-to-VC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IN" sz="16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IRL.1 Basic Research </a:t>
            </a:r>
            <a:r>
              <a:rPr lang="en-IN" sz="1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(Need Identification &amp; Peer Review Publications) &amp; Completed First-Pass Business Model Canvas (BMC)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IN" sz="16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IRL 2 Applied Research </a:t>
            </a:r>
            <a:r>
              <a:rPr lang="en-IN" sz="1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(Market Size and Competitive Analysis) &amp; Business Plan - Value Propos1tion &amp; IP Identification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IN" sz="16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IRL 3 _Validate Problem </a:t>
            </a:r>
            <a:r>
              <a:rPr lang="en-IN" sz="1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Solution Fit (Confirmed Value Proposition &amp; Techno-Economic Analysis) &amp; Minimum Product Cost (Maturity of Core Technology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IN" sz="16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IRL 4 Prototype Low-Fidelity </a:t>
            </a:r>
            <a:r>
              <a:rPr lang="en-IN" sz="1600" b="1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Minimum Viable Product (MVP</a:t>
            </a:r>
            <a:r>
              <a:rPr lang="en-IN" sz="1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): Low-fidelity: A representative of the component or system that has limited ability to provide anything but initial information about the end product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IN" sz="16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IRL 5 Validate Product-Market Fit (Integrated Validation of the Minimum Viable Process and Process Engineering). "High-fidelity" </a:t>
            </a:r>
            <a:r>
              <a:rPr lang="en-IN" sz="1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</a:t>
            </a:r>
            <a:r>
              <a:rPr lang="en-IN" sz="160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 high-fidelity laboratory environment </a:t>
            </a:r>
            <a:r>
              <a:rPr lang="en-IN" sz="1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would involve testing with equipment that can Simulate and validate all system specifications within a laboratory setting.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IN" sz="16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IRL 6 Validate Business/Revenue Model</a:t>
            </a:r>
            <a:r>
              <a:rPr lang="en-IN" sz="1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Integrated Pilot Development – understanding operational nuances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IN" sz="16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IRL 7 Prototype </a:t>
            </a:r>
            <a:r>
              <a:rPr lang="en-IN" sz="1600" b="1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High Fidelity MVP Integrated Pilot Continuous Operation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IN" sz="16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IRL 8 Pre-Commercial Demonstration </a:t>
            </a:r>
            <a:r>
              <a:rPr lang="en-IN" sz="1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Operating Conditions and quality stabilized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IN" sz="16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IRL 9 Full Commercial Development </a:t>
            </a:r>
            <a:r>
              <a:rPr lang="en-IN" sz="1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A full time process engineering staff continuously verifies that operations are meeting cost, yield and productivity targets.</a:t>
            </a:r>
          </a:p>
        </p:txBody>
      </p:sp>
    </p:spTree>
    <p:extLst>
      <p:ext uri="{BB962C8B-B14F-4D97-AF65-F5344CB8AC3E}">
        <p14:creationId xmlns:p14="http://schemas.microsoft.com/office/powerpoint/2010/main" val="1112596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TRL vs IRL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r>
              <a:rPr dirty="0"/>
              <a:t>TRL: Does the technology work?</a:t>
            </a:r>
          </a:p>
          <a:p>
            <a:r>
              <a:rPr dirty="0"/>
              <a:t>IRL: Is it worth investing?</a:t>
            </a:r>
          </a:p>
          <a:p>
            <a:r>
              <a:rPr dirty="0"/>
              <a:t>TRL driven by engineers</a:t>
            </a:r>
          </a:p>
          <a:p>
            <a:r>
              <a:rPr dirty="0"/>
              <a:t>IRL driven by investors</a:t>
            </a:r>
          </a:p>
          <a:p>
            <a:pPr marL="0" indent="0" algn="ctr">
              <a:buNone/>
            </a:pPr>
            <a:r>
              <a:rPr b="1" dirty="0">
                <a:solidFill>
                  <a:srgbClr val="7030A0"/>
                </a:solidFill>
              </a:rPr>
              <a:t>Both must align for success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SRL–TRL Mapping Table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371600"/>
          <a:ext cx="82296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t>Software Stage (SRL)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Typical TRL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Interpretation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t>Pre-Alpha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TRL 2–3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Concept and proof-of-concept 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t>Alpha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TRL 3–5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Core functionality, unstable, lab validation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t>Beta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TRL 5–7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Real-world testing, user feedback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t>Release Candidate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TRL 7–8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Near production, minor fixes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t>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TRL 8–9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Fully deployed, stable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37F94-7F54-C262-6421-44C84B748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012" y="2857500"/>
            <a:ext cx="8229600" cy="1143000"/>
          </a:xfrm>
        </p:spPr>
        <p:txBody>
          <a:bodyPr/>
          <a:lstStyle/>
          <a:p>
            <a:r>
              <a:rPr lang="en-US" dirty="0"/>
              <a:t>THANKS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5313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4DC63A1-9D0D-03B1-D42C-1BE02F58C808}"/>
              </a:ext>
            </a:extLst>
          </p:cNvPr>
          <p:cNvSpPr txBox="1"/>
          <p:nvPr/>
        </p:nvSpPr>
        <p:spPr>
          <a:xfrm>
            <a:off x="91936" y="-19309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rgbClr val="7030A0"/>
                </a:solidFill>
                <a:highlight>
                  <a:srgbClr val="00FFFF"/>
                </a:highlight>
              </a:rPr>
              <a:t>TRL 2 – Concept Formulation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977AD7-3F9E-EADA-12D7-5AFCB235C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043" y="644137"/>
            <a:ext cx="5863142" cy="29462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A9A670-C49D-49FC-00B0-BDF15B02B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30" y="3730591"/>
            <a:ext cx="3526846" cy="31274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051155-E08C-3040-B8A8-5913762F9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1784" y="4125770"/>
            <a:ext cx="4070073" cy="233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89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A418B0-1F76-D13E-6032-5450E73B1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48" y="338137"/>
            <a:ext cx="8713694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32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17ECF2-F5DD-58CC-55AF-682E2A982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657224"/>
            <a:ext cx="7867650" cy="579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DFA74C-E94A-456C-B8A7-75BBD1D52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44" y="457199"/>
            <a:ext cx="7653021" cy="593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10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CA6936-B9D6-B9E1-3B3F-53CB8264A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06" y="416859"/>
            <a:ext cx="8780929" cy="614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22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8A7A77-035E-70DB-7977-A08A00308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53" y="349624"/>
            <a:ext cx="8727141" cy="615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89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C74B3B-1748-32F7-87DC-AAFFD55AE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35" y="268941"/>
            <a:ext cx="8565777" cy="626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90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314</Words>
  <Application>Microsoft Office PowerPoint</Application>
  <PresentationFormat>On-screen Show (4:3)</PresentationFormat>
  <Paragraphs>41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Cambria</vt:lpstr>
      <vt:lpstr>Office Theme</vt:lpstr>
      <vt:lpstr>TRL vs IRL Centrifugal Cream Separation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TRL vs IRL</vt:lpstr>
      <vt:lpstr>SRL–TRL Mapping Table</vt:lpstr>
      <vt:lpstr>THANKS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tu</dc:creator>
  <cp:keywords/>
  <dc:description>generated using python-pptx</dc:description>
  <cp:lastModifiedBy>manoj hazarika</cp:lastModifiedBy>
  <cp:revision>2</cp:revision>
  <dcterms:created xsi:type="dcterms:W3CDTF">2013-01-27T09:14:16Z</dcterms:created>
  <dcterms:modified xsi:type="dcterms:W3CDTF">2026-04-20T10:21:14Z</dcterms:modified>
  <cp:category/>
</cp:coreProperties>
</file>